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57" r:id="rId4"/>
    <p:sldId id="262" r:id="rId5"/>
    <p:sldId id="263" r:id="rId6"/>
    <p:sldId id="264" r:id="rId7"/>
    <p:sldId id="259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5" autoAdjust="0"/>
    <p:restoredTop sz="86355" autoAdjust="0"/>
  </p:normalViewPr>
  <p:slideViewPr>
    <p:cSldViewPr snapToGrid="0">
      <p:cViewPr varScale="1">
        <p:scale>
          <a:sx n="50" d="100"/>
          <a:sy n="50" d="100"/>
        </p:scale>
        <p:origin x="60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0C137-C26F-4FFC-A761-7357B6DEDFE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2A9EBC7-DE24-49F4-9E55-BCEE7E8FB823}">
      <dgm:prSet phldrT="[Text]"/>
      <dgm:spPr/>
      <dgm:t>
        <a:bodyPr/>
        <a:lstStyle/>
        <a:p>
          <a:r>
            <a:rPr lang="en-US" dirty="0" smtClean="0"/>
            <a:t>Higher Priced</a:t>
          </a:r>
          <a:endParaRPr lang="en-US" dirty="0"/>
        </a:p>
      </dgm:t>
    </dgm:pt>
    <dgm:pt modelId="{8CE565A9-3E8F-458D-AC85-643BD240E340}" type="parTrans" cxnId="{40C77A9E-70E1-44EA-AC47-E03E434F2F03}">
      <dgm:prSet/>
      <dgm:spPr/>
      <dgm:t>
        <a:bodyPr/>
        <a:lstStyle/>
        <a:p>
          <a:endParaRPr lang="en-US"/>
        </a:p>
      </dgm:t>
    </dgm:pt>
    <dgm:pt modelId="{198BEAF0-BD0D-4AA8-8899-CBEDB8204D28}" type="sibTrans" cxnId="{40C77A9E-70E1-44EA-AC47-E03E434F2F03}">
      <dgm:prSet/>
      <dgm:spPr/>
      <dgm:t>
        <a:bodyPr/>
        <a:lstStyle/>
        <a:p>
          <a:endParaRPr lang="en-US"/>
        </a:p>
      </dgm:t>
    </dgm:pt>
    <dgm:pt modelId="{7A95E21F-AC41-4063-854D-A3F35033942E}">
      <dgm:prSet phldrT="[Text]"/>
      <dgm:spPr/>
      <dgm:t>
        <a:bodyPr/>
        <a:lstStyle/>
        <a:p>
          <a:r>
            <a:rPr lang="en-US" dirty="0" smtClean="0"/>
            <a:t>Depreciates Quicker</a:t>
          </a:r>
          <a:endParaRPr lang="en-US" dirty="0"/>
        </a:p>
      </dgm:t>
    </dgm:pt>
    <dgm:pt modelId="{883BB3D3-1755-44C6-8235-EE52FEF9F940}" type="parTrans" cxnId="{554E3713-090A-45BD-BEFF-8BF833BF9B82}">
      <dgm:prSet/>
      <dgm:spPr/>
      <dgm:t>
        <a:bodyPr/>
        <a:lstStyle/>
        <a:p>
          <a:endParaRPr lang="en-US"/>
        </a:p>
      </dgm:t>
    </dgm:pt>
    <dgm:pt modelId="{69A6D411-4DC3-4138-8392-4F8E3CFCD858}" type="sibTrans" cxnId="{554E3713-090A-45BD-BEFF-8BF833BF9B82}">
      <dgm:prSet/>
      <dgm:spPr/>
      <dgm:t>
        <a:bodyPr/>
        <a:lstStyle/>
        <a:p>
          <a:endParaRPr lang="en-US"/>
        </a:p>
      </dgm:t>
    </dgm:pt>
    <dgm:pt modelId="{B08D1E6D-553C-4B34-931D-1F662017DD7F}" type="pres">
      <dgm:prSet presAssocID="{D840C137-C26F-4FFC-A761-7357B6DEDFEF}" presName="Name0" presStyleCnt="0">
        <dgm:presLayoutVars>
          <dgm:dir/>
          <dgm:animLvl val="lvl"/>
          <dgm:resizeHandles val="exact"/>
        </dgm:presLayoutVars>
      </dgm:prSet>
      <dgm:spPr/>
    </dgm:pt>
    <dgm:pt modelId="{D736CF15-B30A-45DB-B8DD-4220F10D3AE9}" type="pres">
      <dgm:prSet presAssocID="{D840C137-C26F-4FFC-A761-7357B6DEDFEF}" presName="dummy" presStyleCnt="0"/>
      <dgm:spPr/>
    </dgm:pt>
    <dgm:pt modelId="{68D82613-0BFF-4DDD-AC96-3553CE429E3A}" type="pres">
      <dgm:prSet presAssocID="{D840C137-C26F-4FFC-A761-7357B6DEDFEF}" presName="linH" presStyleCnt="0"/>
      <dgm:spPr/>
    </dgm:pt>
    <dgm:pt modelId="{DA3EB45C-7D33-4966-9D61-EB3C4D202923}" type="pres">
      <dgm:prSet presAssocID="{D840C137-C26F-4FFC-A761-7357B6DEDFEF}" presName="padding1" presStyleCnt="0"/>
      <dgm:spPr/>
    </dgm:pt>
    <dgm:pt modelId="{CC09AF2E-5A3A-48D7-B04E-37D7458EC09F}" type="pres">
      <dgm:prSet presAssocID="{32A9EBC7-DE24-49F4-9E55-BCEE7E8FB823}" presName="linV" presStyleCnt="0"/>
      <dgm:spPr/>
    </dgm:pt>
    <dgm:pt modelId="{5D9B47EB-AD5F-4B01-AC87-B5C4DF02146F}" type="pres">
      <dgm:prSet presAssocID="{32A9EBC7-DE24-49F4-9E55-BCEE7E8FB823}" presName="spVertical1" presStyleCnt="0"/>
      <dgm:spPr/>
    </dgm:pt>
    <dgm:pt modelId="{9E0D5EC3-9D8E-4892-AEAF-E25722207249}" type="pres">
      <dgm:prSet presAssocID="{32A9EBC7-DE24-49F4-9E55-BCEE7E8FB823}" presName="parTx" presStyleLbl="revTx" presStyleIdx="0" presStyleCnt="2" custLinFactNeighborX="705" custLinFactNeighborY="-42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4934-C750-41F8-8A04-B49902B6446E}" type="pres">
      <dgm:prSet presAssocID="{32A9EBC7-DE24-49F4-9E55-BCEE7E8FB823}" presName="spVertical2" presStyleCnt="0"/>
      <dgm:spPr/>
    </dgm:pt>
    <dgm:pt modelId="{E2B39BD9-9D67-451F-A874-922911B11DE6}" type="pres">
      <dgm:prSet presAssocID="{32A9EBC7-DE24-49F4-9E55-BCEE7E8FB823}" presName="spVertical3" presStyleCnt="0"/>
      <dgm:spPr/>
    </dgm:pt>
    <dgm:pt modelId="{5AFEC89D-F9B1-4E01-ADCA-C596644F84BF}" type="pres">
      <dgm:prSet presAssocID="{198BEAF0-BD0D-4AA8-8899-CBEDB8204D28}" presName="space" presStyleCnt="0"/>
      <dgm:spPr/>
    </dgm:pt>
    <dgm:pt modelId="{995A961E-282F-4493-BF7E-1143B294E848}" type="pres">
      <dgm:prSet presAssocID="{7A95E21F-AC41-4063-854D-A3F35033942E}" presName="linV" presStyleCnt="0"/>
      <dgm:spPr/>
    </dgm:pt>
    <dgm:pt modelId="{33EE3944-14A4-45C5-BCD0-76B9BDF7647C}" type="pres">
      <dgm:prSet presAssocID="{7A95E21F-AC41-4063-854D-A3F35033942E}" presName="spVertical1" presStyleCnt="0"/>
      <dgm:spPr/>
    </dgm:pt>
    <dgm:pt modelId="{B0F9D309-D7A6-4730-9D44-1C573CB8D135}" type="pres">
      <dgm:prSet presAssocID="{7A95E21F-AC41-4063-854D-A3F35033942E}" presName="parTx" presStyleLbl="revTx" presStyleIdx="1" presStyleCnt="2" custScaleX="133604" custScaleY="59596" custLinFactNeighborX="-20" custLinFactNeighborY="5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B35F1-5A07-4467-B732-607C90ABB6CF}" type="pres">
      <dgm:prSet presAssocID="{7A95E21F-AC41-4063-854D-A3F35033942E}" presName="spVertical2" presStyleCnt="0"/>
      <dgm:spPr/>
    </dgm:pt>
    <dgm:pt modelId="{CCA773E9-A692-4B75-8B2D-A4363B05CB8C}" type="pres">
      <dgm:prSet presAssocID="{7A95E21F-AC41-4063-854D-A3F35033942E}" presName="spVertical3" presStyleCnt="0"/>
      <dgm:spPr/>
    </dgm:pt>
    <dgm:pt modelId="{356B0F3C-C960-4603-B3EF-B00074EB2AA1}" type="pres">
      <dgm:prSet presAssocID="{D840C137-C26F-4FFC-A761-7357B6DEDFEF}" presName="padding2" presStyleCnt="0"/>
      <dgm:spPr/>
    </dgm:pt>
    <dgm:pt modelId="{7E36F8DE-A1E6-4D91-AFAE-C8738B464140}" type="pres">
      <dgm:prSet presAssocID="{D840C137-C26F-4FFC-A761-7357B6DEDFEF}" presName="negArrow" presStyleCnt="0"/>
      <dgm:spPr/>
    </dgm:pt>
    <dgm:pt modelId="{70C24832-400D-44BF-98A1-D376D1BD0C51}" type="pres">
      <dgm:prSet presAssocID="{D840C137-C26F-4FFC-A761-7357B6DEDFEF}" presName="backgroundArrow" presStyleLbl="node1" presStyleIdx="0" presStyleCnt="1" custLinFactNeighborX="-1426" custLinFactNeighborY="-16326"/>
      <dgm:spPr/>
    </dgm:pt>
  </dgm:ptLst>
  <dgm:cxnLst>
    <dgm:cxn modelId="{7F94DF36-42E4-43DF-A57B-32ED33C89727}" type="presOf" srcId="{32A9EBC7-DE24-49F4-9E55-BCEE7E8FB823}" destId="{9E0D5EC3-9D8E-4892-AEAF-E25722207249}" srcOrd="0" destOrd="0" presId="urn:microsoft.com/office/officeart/2005/8/layout/hProcess3"/>
    <dgm:cxn modelId="{BA55200F-7D83-4ADA-AEE6-BD58E309E93A}" type="presOf" srcId="{D840C137-C26F-4FFC-A761-7357B6DEDFEF}" destId="{B08D1E6D-553C-4B34-931D-1F662017DD7F}" srcOrd="0" destOrd="0" presId="urn:microsoft.com/office/officeart/2005/8/layout/hProcess3"/>
    <dgm:cxn modelId="{554E3713-090A-45BD-BEFF-8BF833BF9B82}" srcId="{D840C137-C26F-4FFC-A761-7357B6DEDFEF}" destId="{7A95E21F-AC41-4063-854D-A3F35033942E}" srcOrd="1" destOrd="0" parTransId="{883BB3D3-1755-44C6-8235-EE52FEF9F940}" sibTransId="{69A6D411-4DC3-4138-8392-4F8E3CFCD858}"/>
    <dgm:cxn modelId="{E2080807-4681-4B7D-9508-EF39EF288390}" type="presOf" srcId="{7A95E21F-AC41-4063-854D-A3F35033942E}" destId="{B0F9D309-D7A6-4730-9D44-1C573CB8D135}" srcOrd="0" destOrd="0" presId="urn:microsoft.com/office/officeart/2005/8/layout/hProcess3"/>
    <dgm:cxn modelId="{40C77A9E-70E1-44EA-AC47-E03E434F2F03}" srcId="{D840C137-C26F-4FFC-A761-7357B6DEDFEF}" destId="{32A9EBC7-DE24-49F4-9E55-BCEE7E8FB823}" srcOrd="0" destOrd="0" parTransId="{8CE565A9-3E8F-458D-AC85-643BD240E340}" sibTransId="{198BEAF0-BD0D-4AA8-8899-CBEDB8204D28}"/>
    <dgm:cxn modelId="{B5FBD883-E4C8-4D75-83B3-FC898BACE7C4}" type="presParOf" srcId="{B08D1E6D-553C-4B34-931D-1F662017DD7F}" destId="{D736CF15-B30A-45DB-B8DD-4220F10D3AE9}" srcOrd="0" destOrd="0" presId="urn:microsoft.com/office/officeart/2005/8/layout/hProcess3"/>
    <dgm:cxn modelId="{26E77DB8-12CE-4B8A-9ED9-BA1D51AADF74}" type="presParOf" srcId="{B08D1E6D-553C-4B34-931D-1F662017DD7F}" destId="{68D82613-0BFF-4DDD-AC96-3553CE429E3A}" srcOrd="1" destOrd="0" presId="urn:microsoft.com/office/officeart/2005/8/layout/hProcess3"/>
    <dgm:cxn modelId="{FEBF188C-F560-44E4-AA7B-350ADE37FB2A}" type="presParOf" srcId="{68D82613-0BFF-4DDD-AC96-3553CE429E3A}" destId="{DA3EB45C-7D33-4966-9D61-EB3C4D202923}" srcOrd="0" destOrd="0" presId="urn:microsoft.com/office/officeart/2005/8/layout/hProcess3"/>
    <dgm:cxn modelId="{FE60728E-AC27-4878-AFDC-F3692977D919}" type="presParOf" srcId="{68D82613-0BFF-4DDD-AC96-3553CE429E3A}" destId="{CC09AF2E-5A3A-48D7-B04E-37D7458EC09F}" srcOrd="1" destOrd="0" presId="urn:microsoft.com/office/officeart/2005/8/layout/hProcess3"/>
    <dgm:cxn modelId="{27D74C93-52FC-4C3F-B6F4-B235C7D749CC}" type="presParOf" srcId="{CC09AF2E-5A3A-48D7-B04E-37D7458EC09F}" destId="{5D9B47EB-AD5F-4B01-AC87-B5C4DF02146F}" srcOrd="0" destOrd="0" presId="urn:microsoft.com/office/officeart/2005/8/layout/hProcess3"/>
    <dgm:cxn modelId="{A24BC760-A2E9-4BF4-8DC9-AFE0270AE55E}" type="presParOf" srcId="{CC09AF2E-5A3A-48D7-B04E-37D7458EC09F}" destId="{9E0D5EC3-9D8E-4892-AEAF-E25722207249}" srcOrd="1" destOrd="0" presId="urn:microsoft.com/office/officeart/2005/8/layout/hProcess3"/>
    <dgm:cxn modelId="{CEF9428B-388C-44F5-B9B7-33F0B4ADA695}" type="presParOf" srcId="{CC09AF2E-5A3A-48D7-B04E-37D7458EC09F}" destId="{D68D4934-C750-41F8-8A04-B49902B6446E}" srcOrd="2" destOrd="0" presId="urn:microsoft.com/office/officeart/2005/8/layout/hProcess3"/>
    <dgm:cxn modelId="{C4303AEB-B4EA-4A8F-A979-5286CC58A2DF}" type="presParOf" srcId="{CC09AF2E-5A3A-48D7-B04E-37D7458EC09F}" destId="{E2B39BD9-9D67-451F-A874-922911B11DE6}" srcOrd="3" destOrd="0" presId="urn:microsoft.com/office/officeart/2005/8/layout/hProcess3"/>
    <dgm:cxn modelId="{A1FC4CE9-8CAA-4624-AA34-1BF20DF70E97}" type="presParOf" srcId="{68D82613-0BFF-4DDD-AC96-3553CE429E3A}" destId="{5AFEC89D-F9B1-4E01-ADCA-C596644F84BF}" srcOrd="2" destOrd="0" presId="urn:microsoft.com/office/officeart/2005/8/layout/hProcess3"/>
    <dgm:cxn modelId="{72F25FA5-769F-4488-B67D-C94E34DA6FC4}" type="presParOf" srcId="{68D82613-0BFF-4DDD-AC96-3553CE429E3A}" destId="{995A961E-282F-4493-BF7E-1143B294E848}" srcOrd="3" destOrd="0" presId="urn:microsoft.com/office/officeart/2005/8/layout/hProcess3"/>
    <dgm:cxn modelId="{9960EF99-78A8-4CA2-A3EB-CEA37773EDB1}" type="presParOf" srcId="{995A961E-282F-4493-BF7E-1143B294E848}" destId="{33EE3944-14A4-45C5-BCD0-76B9BDF7647C}" srcOrd="0" destOrd="0" presId="urn:microsoft.com/office/officeart/2005/8/layout/hProcess3"/>
    <dgm:cxn modelId="{467C0910-D0B9-45A8-8ED9-A97F29218513}" type="presParOf" srcId="{995A961E-282F-4493-BF7E-1143B294E848}" destId="{B0F9D309-D7A6-4730-9D44-1C573CB8D135}" srcOrd="1" destOrd="0" presId="urn:microsoft.com/office/officeart/2005/8/layout/hProcess3"/>
    <dgm:cxn modelId="{B9CAC447-3735-4F3B-8D38-C2519900D133}" type="presParOf" srcId="{995A961E-282F-4493-BF7E-1143B294E848}" destId="{049B35F1-5A07-4467-B732-607C90ABB6CF}" srcOrd="2" destOrd="0" presId="urn:microsoft.com/office/officeart/2005/8/layout/hProcess3"/>
    <dgm:cxn modelId="{A36E0347-144F-4D86-923A-951E00BF1470}" type="presParOf" srcId="{995A961E-282F-4493-BF7E-1143B294E848}" destId="{CCA773E9-A692-4B75-8B2D-A4363B05CB8C}" srcOrd="3" destOrd="0" presId="urn:microsoft.com/office/officeart/2005/8/layout/hProcess3"/>
    <dgm:cxn modelId="{041CDE75-884C-48CB-865A-0B3C32111F39}" type="presParOf" srcId="{68D82613-0BFF-4DDD-AC96-3553CE429E3A}" destId="{356B0F3C-C960-4603-B3EF-B00074EB2AA1}" srcOrd="4" destOrd="0" presId="urn:microsoft.com/office/officeart/2005/8/layout/hProcess3"/>
    <dgm:cxn modelId="{6DE2E70F-38E1-4FF8-BE5E-26D00B0A69F8}" type="presParOf" srcId="{68D82613-0BFF-4DDD-AC96-3553CE429E3A}" destId="{7E36F8DE-A1E6-4D91-AFAE-C8738B464140}" srcOrd="5" destOrd="0" presId="urn:microsoft.com/office/officeart/2005/8/layout/hProcess3"/>
    <dgm:cxn modelId="{4A404D8D-8448-471D-972B-78DF20DFAAD5}" type="presParOf" srcId="{68D82613-0BFF-4DDD-AC96-3553CE429E3A}" destId="{70C24832-400D-44BF-98A1-D376D1BD0C51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8F4AB-ECD6-4573-83D7-477B79A0B8A3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EF30-A216-45BB-994C-C0C412421F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608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7D78-815A-4DF9-A740-BB27B3606CDF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43B0-48D3-4586-A6F0-6F9B299CD5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287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43B0-48D3-4586-A6F0-6F9B299CD5A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43B0-48D3-4586-A6F0-6F9B299CD5A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7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43B0-48D3-4586-A6F0-6F9B299CD5A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43B0-48D3-4586-A6F0-6F9B299CD5A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Side note: the one I want is actually a 2007. Although it is old, it is still the top of the line and is comparable to its competitions new 2015 car.</a:t>
            </a:r>
            <a:r>
              <a:rPr lang="en-US" baseline="0" dirty="0" smtClean="0"/>
              <a:t> The difference is, it’s at a $20,000 price point versus $80,000 or more.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43B0-48D3-4586-A6F0-6F9B299CD5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9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AF30-5A41-4290-B50C-6024F605C8B4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0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BAF9-7E37-4EF2-A358-2CFF49802382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8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9E1D-ACD9-4AF7-A31E-9E530A4C1761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0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C545-2A28-478C-BD1D-9C58B46BFD2E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57E3-799C-498B-9C3A-64A43EBC71B4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D08-D0FA-4538-9756-19E45C580078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9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8EED-32B9-4292-803C-55B1FC591496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9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F1B1-CD83-4169-984D-AAC94B5B9424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1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43AA-721D-4B81-AE0E-EF0ACD96AD6E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1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D30A-A46C-4419-ACE0-AE6F50F697E1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0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54FA-6DA8-4393-9BFB-FDACA5D13542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6473-5E6C-4EEA-A550-BEA9D0551A59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15B4-7EB3-425D-9D53-4D07FEF67004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774-B706-4EC3-A69E-DEA88BEFB94A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4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B912-0728-4929-A0AE-A7A032F6B673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6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1C82-C58E-440F-B509-1173884DE81F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1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52E2BF6-1599-4579-A491-06D74FFD4805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34B3B2-F551-4230-8060-E64CB7C34B39}" type="datetime8">
              <a:rPr lang="en-US" smtClean="0"/>
              <a:t>8/7/2015 11:12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74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s.com/mercedes-benz/s-class/2014/costofownershi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PRADA</a:t>
            </a:r>
            <a:endParaRPr lang="en-US" sz="600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end – the absolute”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4100" y="5883275"/>
            <a:ext cx="7543800" cy="365125"/>
          </a:xfrm>
        </p:spPr>
        <p:txBody>
          <a:bodyPr/>
          <a:lstStyle/>
          <a:p>
            <a:pPr algn="ctr"/>
            <a:r>
              <a:rPr lang="en-US" dirty="0" smtClean="0"/>
              <a:t>Michael Neely CIS 1020 Final Project</a:t>
            </a:r>
            <a:endParaRPr lang="en-US" dirty="0"/>
          </a:p>
        </p:txBody>
      </p:sp>
      <p:pic>
        <p:nvPicPr>
          <p:cNvPr id="5" name="I - I Love You For Sentimental Reasons Nat King C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433">
        <p14:prism isInverted="1"/>
      </p:transition>
    </mc:Choice>
    <mc:Fallback>
      <p:transition spd="slow" advTm="5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Mercedes S550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9235" y="2114956"/>
            <a:ext cx="5450354" cy="2990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4100" y="5883275"/>
            <a:ext cx="7543800" cy="365125"/>
          </a:xfrm>
        </p:spPr>
        <p:txBody>
          <a:bodyPr/>
          <a:lstStyle/>
          <a:p>
            <a:pPr algn="ctr"/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38525" y="5309671"/>
            <a:ext cx="531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car I hope to own in the near future.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6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867">
        <p14:prism isInverted="1"/>
      </p:transition>
    </mc:Choice>
    <mc:Fallback>
      <p:transition spd="slow" advTm="48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Tag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141413" y="1962149"/>
            <a:ext cx="9905998" cy="1828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Although it appears expensive at first </a:t>
            </a:r>
            <a:r>
              <a:rPr lang="en-US" sz="3200" dirty="0" smtClean="0"/>
              <a:t>glance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4100" y="5883275"/>
            <a:ext cx="7543800" cy="365125"/>
          </a:xfrm>
        </p:spPr>
        <p:txBody>
          <a:bodyPr/>
          <a:lstStyle/>
          <a:p>
            <a:pPr algn="ctr"/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19500" y="3559175"/>
            <a:ext cx="7200900" cy="1047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…with MSRP starting at $94,400…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445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549">
        <p14:prism isInverted="1"/>
      </p:transition>
    </mc:Choice>
    <mc:Fallback>
      <p:transition spd="slow" advTm="55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actually </a:t>
            </a:r>
            <a:r>
              <a:rPr lang="en-US" dirty="0"/>
              <a:t>quite affordable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131445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	Thanks to depreciation &amp; economics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4100" y="5883275"/>
            <a:ext cx="7543800" cy="365125"/>
          </a:xfrm>
        </p:spPr>
        <p:txBody>
          <a:bodyPr/>
          <a:lstStyle/>
          <a:p>
            <a:pPr algn="ctr"/>
            <a:r>
              <a:rPr lang="en-US" dirty="0" smtClean="0"/>
              <a:t>Michael Neely CIS 1020 Final Project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7312890"/>
              </p:ext>
            </p:extLst>
          </p:nvPr>
        </p:nvGraphicFramePr>
        <p:xfrm>
          <a:off x="2032000" y="3657600"/>
          <a:ext cx="8128000" cy="24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49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340">
        <p14:prism isInverted="1"/>
      </p:transition>
    </mc:Choice>
    <mc:Fallback>
      <p:transition spd="slow" advTm="63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57401"/>
            <a:ext cx="9905998" cy="3733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"/>
            </a:pPr>
            <a:r>
              <a:rPr lang="en-US" sz="2800" dirty="0" smtClean="0"/>
              <a:t> High-end luxury cars  = smaller demographic</a:t>
            </a:r>
          </a:p>
          <a:p>
            <a:pPr>
              <a:buFont typeface="Wingdings" panose="05000000000000000000" pitchFamily="2" charset="2"/>
              <a:buChar char=""/>
            </a:pPr>
            <a:r>
              <a:rPr lang="en-US" sz="2800" dirty="0" smtClean="0">
                <a:sym typeface="Wingdings" panose="05000000000000000000" pitchFamily="2" charset="2"/>
              </a:rPr>
              <a:t> interested in leasing new</a:t>
            </a:r>
          </a:p>
          <a:p>
            <a:pPr>
              <a:buFont typeface="Wingdings" panose="05000000000000000000" pitchFamily="2" charset="2"/>
              <a:buChar char=""/>
            </a:pPr>
            <a:r>
              <a:rPr lang="en-US" sz="2800" dirty="0" smtClean="0">
                <a:sym typeface="Wingdings" panose="05000000000000000000" pitchFamily="2" charset="2"/>
              </a:rPr>
              <a:t> Therefore, when it ages…It causes 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en-US" sz="2400" dirty="0" smtClean="0">
                <a:sym typeface="Wingdings" panose="05000000000000000000" pitchFamily="2" charset="2"/>
              </a:rPr>
              <a:t>a lower demand for the car 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en-US" sz="2400" dirty="0" smtClean="0">
                <a:sym typeface="Wingdings" panose="05000000000000000000" pitchFamily="2" charset="2"/>
              </a:rPr>
              <a:t>higher saturation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4100" y="5883275"/>
            <a:ext cx="7543800" cy="365125"/>
          </a:xfrm>
        </p:spPr>
        <p:txBody>
          <a:bodyPr/>
          <a:lstStyle/>
          <a:p>
            <a:pPr algn="ctr"/>
            <a:r>
              <a:rPr lang="en-US" dirty="0" smtClean="0"/>
              <a:t>Michael Neely CIS 1020 Final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555">
            <a:off x="7945592" y="2812589"/>
            <a:ext cx="2455998" cy="3227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18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227">
        <p14:prism isInverted="1"/>
      </p:transition>
    </mc:Choice>
    <mc:Fallback>
      <p:transition spd="slow" advTm="10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2" y="2000250"/>
            <a:ext cx="3549121" cy="1371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Depreciation Schedule</a:t>
            </a:r>
            <a:endParaRPr lang="en-US" sz="36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857148"/>
              </p:ext>
            </p:extLst>
          </p:nvPr>
        </p:nvGraphicFramePr>
        <p:xfrm>
          <a:off x="5503862" y="1709420"/>
          <a:ext cx="6192837" cy="3308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49338"/>
                <a:gridCol w="2343150"/>
                <a:gridCol w="2800349"/>
              </a:tblGrid>
              <a:tr h="454345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Mercedes S550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285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Depreciation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Price After</a:t>
                      </a:r>
                      <a:r>
                        <a:rPr lang="en-US" sz="1600" baseline="0" dirty="0" smtClean="0"/>
                        <a:t> Depreciation</a:t>
                      </a:r>
                      <a:endParaRPr lang="en-US" sz="1600" dirty="0" smtClean="0"/>
                    </a:p>
                    <a:p>
                      <a:r>
                        <a:rPr lang="en-US" dirty="0" smtClean="0"/>
                        <a:t>(MSRP $94,400) 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27035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$33,590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$60,810</a:t>
                      </a:r>
                      <a:endParaRPr lang="en-US" dirty="0"/>
                    </a:p>
                  </a:txBody>
                  <a:tcPr/>
                </a:tc>
              </a:tr>
              <a:tr h="454345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$53,185</a:t>
                      </a:r>
                      <a:endParaRPr lang="en-US" dirty="0"/>
                    </a:p>
                  </a:txBody>
                  <a:tcPr/>
                </a:tc>
              </a:tr>
              <a:tr h="454345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$46,635</a:t>
                      </a:r>
                      <a:endParaRPr lang="en-US" dirty="0"/>
                    </a:p>
                  </a:txBody>
                  <a:tcPr/>
                </a:tc>
              </a:tr>
              <a:tr h="454345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$6,925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$39,710</a:t>
                      </a:r>
                      <a:endParaRPr lang="en-US" dirty="0"/>
                    </a:p>
                  </a:txBody>
                  <a:tcPr/>
                </a:tc>
              </a:tr>
              <a:tr h="454345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$32,635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Neely CIS 1020 Final Project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0650" y="3752850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www.cars.com/mercedes-benz/s-class/2014/costofownership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4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300">
        <p14:prism isInverted="1"/>
      </p:transition>
    </mc:Choice>
    <mc:Fallback>
      <p:transition spd="slow" advTm="9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at it’s finest…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24100" y="5883275"/>
            <a:ext cx="7543800" cy="365125"/>
          </a:xfrm>
        </p:spPr>
        <p:txBody>
          <a:bodyPr/>
          <a:lstStyle/>
          <a:p>
            <a:pPr algn="ctr"/>
            <a:r>
              <a:rPr lang="en-US" dirty="0" smtClean="0"/>
              <a:t>Michael Neely CIS 1020 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4550">
        <p14:prism isInverted="1"/>
      </p:transition>
    </mc:Choice>
    <mc:Fallback>
      <p:transition spd="slow" advTm="245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88</TotalTime>
  <Words>255</Words>
  <Application>Microsoft Office PowerPoint</Application>
  <PresentationFormat>Widescreen</PresentationFormat>
  <Paragraphs>58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Calibri</vt:lpstr>
      <vt:lpstr>Mesh</vt:lpstr>
      <vt:lpstr>PRADA</vt:lpstr>
      <vt:lpstr>The Mercedes S550</vt:lpstr>
      <vt:lpstr>The Price Tag</vt:lpstr>
      <vt:lpstr>It’s actually quite affordable</vt:lpstr>
      <vt:lpstr>Why? </vt:lpstr>
      <vt:lpstr>Depreciation Schedule</vt:lpstr>
      <vt:lpstr>Engineering at it’s finest…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a Car</dc:title>
  <dc:creator>Madeline Nguyen</dc:creator>
  <cp:lastModifiedBy>Madeline Nguyen</cp:lastModifiedBy>
  <cp:revision>13</cp:revision>
  <dcterms:created xsi:type="dcterms:W3CDTF">2015-08-08T03:44:23Z</dcterms:created>
  <dcterms:modified xsi:type="dcterms:W3CDTF">2015-08-08T05:12:41Z</dcterms:modified>
</cp:coreProperties>
</file>